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7" r:id="rId7"/>
    <p:sldId id="266" r:id="rId8"/>
    <p:sldId id="263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759" autoAdjust="0"/>
  </p:normalViewPr>
  <p:slideViewPr>
    <p:cSldViewPr>
      <p:cViewPr varScale="1">
        <p:scale>
          <a:sx n="111" d="100"/>
          <a:sy n="111" d="100"/>
        </p:scale>
        <p:origin x="8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21B1B-BB61-4029-84CC-F59EA95DB941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56DE-CA4D-4315-8731-87045437A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5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17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156DE-CA4D-4315-8731-87045437AB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56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156DE-CA4D-4315-8731-87045437AB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39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156DE-CA4D-4315-8731-87045437AB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83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156DE-CA4D-4315-8731-87045437AB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09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156DE-CA4D-4315-8731-87045437AB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528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156DE-CA4D-4315-8731-87045437AB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654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156DE-CA4D-4315-8731-87045437ABE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9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56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76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766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188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888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951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21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19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9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28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2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99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36982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Protection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N</a:t>
            </a:r>
            <a:r>
              <a:rPr lang="en-US" dirty="0" smtClean="0">
                <a:solidFill>
                  <a:prstClr val="black"/>
                </a:solidFill>
              </a:rPr>
              <a:t>ot all of the threats to the battery safety can be mitigated externally.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Physical Abuse</a:t>
            </a:r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dirty="0" smtClean="0"/>
              <a:t>Robust Packaging</a:t>
            </a:r>
          </a:p>
          <a:p>
            <a:pPr lvl="1"/>
            <a:r>
              <a:rPr lang="en-US" dirty="0" smtClean="0"/>
              <a:t>Venting</a:t>
            </a:r>
          </a:p>
          <a:p>
            <a:pPr lvl="1"/>
            <a:r>
              <a:rPr lang="en-US" dirty="0" smtClean="0"/>
              <a:t>Current Interrupt Device (CID)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Internal Short Circuit</a:t>
            </a:r>
          </a:p>
          <a:p>
            <a:pPr lvl="1"/>
            <a:r>
              <a:rPr lang="en-US" dirty="0" smtClean="0"/>
              <a:t>It is detected by a sudden drop in voltage</a:t>
            </a:r>
            <a:r>
              <a:rPr lang="en-US" dirty="0"/>
              <a:t> </a:t>
            </a:r>
            <a:r>
              <a:rPr lang="en-US" dirty="0" smtClean="0"/>
              <a:t>or increase in self-discharge current.</a:t>
            </a:r>
            <a:r>
              <a:rPr lang="en-US" baseline="30000" dirty="0" smtClean="0"/>
              <a:t>[3]</a:t>
            </a:r>
          </a:p>
          <a:p>
            <a:pPr lvl="1"/>
            <a:r>
              <a:rPr lang="en-US" dirty="0" smtClean="0"/>
              <a:t>Not much can be done to protect the battery once it occurs.</a:t>
            </a:r>
          </a:p>
          <a:p>
            <a:pPr marL="457200" lvl="1" indent="0">
              <a:buNone/>
            </a:pPr>
            <a:endParaRPr lang="en-US" dirty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400" dirty="0"/>
          </a:p>
          <a:p>
            <a:r>
              <a:rPr lang="en-US" sz="2400" dirty="0" smtClean="0"/>
              <a:t>[1] </a:t>
            </a:r>
            <a:r>
              <a:rPr lang="en-US" sz="2400" dirty="0"/>
              <a:t>C. </a:t>
            </a:r>
            <a:r>
              <a:rPr lang="en-US" sz="2400" dirty="0" err="1"/>
              <a:t>Rahn</a:t>
            </a:r>
            <a:r>
              <a:rPr lang="en-US" sz="2400" dirty="0"/>
              <a:t> and C.Y. Wang. </a:t>
            </a:r>
            <a:r>
              <a:rPr lang="en-US" sz="2400" i="1" dirty="0"/>
              <a:t>Battery Systems Engineering</a:t>
            </a:r>
            <a:r>
              <a:rPr lang="en-US" sz="2400" dirty="0"/>
              <a:t>. </a:t>
            </a:r>
            <a:r>
              <a:rPr lang="en-US" sz="2400" dirty="0" err="1"/>
              <a:t>Chichester</a:t>
            </a:r>
            <a:r>
              <a:rPr lang="en-US" sz="2400" dirty="0"/>
              <a:t>: John Wiley &amp; Sons, 2013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r>
              <a:rPr lang="en-US" sz="2400" dirty="0" smtClean="0"/>
              <a:t>[</a:t>
            </a:r>
            <a:r>
              <a:rPr lang="en-US" sz="2400" dirty="0"/>
              <a:t>2</a:t>
            </a:r>
            <a:r>
              <a:rPr lang="en-US" sz="2400" dirty="0" smtClean="0"/>
              <a:t>] </a:t>
            </a:r>
            <a:r>
              <a:rPr lang="en-US" sz="2400" dirty="0"/>
              <a:t>Raytheon Six Sigma. (2007). </a:t>
            </a:r>
            <a:r>
              <a:rPr lang="en-US" sz="2400" i="1" dirty="0"/>
              <a:t>Design Failure Modes and Effects Analysis </a:t>
            </a:r>
            <a:r>
              <a:rPr lang="en-US" sz="2400" dirty="0"/>
              <a:t>(edition) [online]. Available: http://www.raytheon.com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[3] W. </a:t>
            </a:r>
            <a:r>
              <a:rPr lang="en-US" sz="2400" dirty="0" err="1" smtClean="0"/>
              <a:t>Cai</a:t>
            </a:r>
            <a:r>
              <a:rPr lang="en-US" sz="2400" dirty="0" smtClean="0"/>
              <a:t>, H. Wang, H. </a:t>
            </a:r>
            <a:r>
              <a:rPr lang="en-US" sz="2400" dirty="0" err="1" smtClean="0"/>
              <a:t>Maleki</a:t>
            </a:r>
            <a:r>
              <a:rPr lang="en-US" sz="2400" dirty="0" smtClean="0"/>
              <a:t>, J. Howard, E. Lara-</a:t>
            </a:r>
            <a:r>
              <a:rPr lang="en-US" sz="2400" dirty="0" err="1" smtClean="0"/>
              <a:t>Curzio</a:t>
            </a:r>
            <a:r>
              <a:rPr lang="en-US" sz="2400"/>
              <a:t>,</a:t>
            </a:r>
            <a:r>
              <a:rPr lang="en-US" sz="2400" smtClean="0"/>
              <a:t> </a:t>
            </a:r>
            <a:r>
              <a:rPr lang="en-US" sz="2400" dirty="0" smtClean="0"/>
              <a:t>“</a:t>
            </a:r>
            <a:r>
              <a:rPr lang="en-US" sz="2400" i="1" dirty="0" smtClean="0"/>
              <a:t>Experimental </a:t>
            </a:r>
            <a:r>
              <a:rPr lang="en-US" sz="2400" i="1" dirty="0"/>
              <a:t>simulation of internal short circuit in Li-ion and </a:t>
            </a:r>
            <a:r>
              <a:rPr lang="en-US" sz="2400" i="1" dirty="0" smtClean="0"/>
              <a:t>Li-ion-polymer cells”, </a:t>
            </a:r>
            <a:r>
              <a:rPr lang="en-US" sz="2400" dirty="0" smtClean="0"/>
              <a:t>Journal of power sources 196, pp. </a:t>
            </a:r>
            <a:r>
              <a:rPr lang="en-US" sz="2400" dirty="0"/>
              <a:t>7779– </a:t>
            </a:r>
            <a:r>
              <a:rPr lang="en-US" sz="2400" dirty="0" smtClean="0"/>
              <a:t>7783, 2011.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01781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Lesson </a:t>
            </a:r>
            <a:r>
              <a:rPr lang="en-US" sz="4400" dirty="0" smtClean="0">
                <a:solidFill>
                  <a:prstClr val="black"/>
                </a:solidFill>
              </a:rPr>
              <a:t>4.1</a:t>
            </a:r>
            <a:endParaRPr lang="en-US" sz="4400" dirty="0">
              <a:solidFill>
                <a:prstClr val="black"/>
              </a:solidFill>
            </a:endParaRPr>
          </a:p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Battery Safety Concerns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188013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DFMEA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Design Failure </a:t>
            </a:r>
            <a:r>
              <a:rPr lang="en-US" sz="2800" dirty="0"/>
              <a:t>Modes and Effects Analysis </a:t>
            </a:r>
            <a:r>
              <a:rPr lang="en-US" sz="2800" dirty="0" smtClean="0"/>
              <a:t>(DFMEA</a:t>
            </a:r>
            <a:r>
              <a:rPr lang="en-US" sz="2800" dirty="0"/>
              <a:t>) </a:t>
            </a:r>
            <a:r>
              <a:rPr lang="en-US" sz="2800" dirty="0" smtClean="0"/>
              <a:t>is an essential part of product </a:t>
            </a:r>
            <a:r>
              <a:rPr lang="en-US" sz="2800" dirty="0"/>
              <a:t>design and qualification </a:t>
            </a:r>
            <a:r>
              <a:rPr lang="en-US" sz="2800" dirty="0" smtClean="0"/>
              <a:t>process.</a:t>
            </a:r>
            <a:r>
              <a:rPr lang="en-US" sz="2800" baseline="30000" dirty="0" smtClean="0"/>
              <a:t>[2]</a:t>
            </a:r>
            <a:endParaRPr lang="en-US" sz="2800" dirty="0" smtClean="0"/>
          </a:p>
          <a:p>
            <a:r>
              <a:rPr lang="en-US" sz="2800" dirty="0" smtClean="0"/>
              <a:t>It </a:t>
            </a:r>
            <a:r>
              <a:rPr lang="en-US" sz="2800" dirty="0"/>
              <a:t>is </a:t>
            </a:r>
            <a:r>
              <a:rPr lang="en-US" sz="2800" dirty="0" smtClean="0"/>
              <a:t>a </a:t>
            </a:r>
            <a:r>
              <a:rPr lang="en-US" sz="2800" dirty="0"/>
              <a:t>design review process </a:t>
            </a:r>
            <a:r>
              <a:rPr lang="en-US" sz="2800" dirty="0" smtClean="0"/>
              <a:t>to identify </a:t>
            </a:r>
            <a:r>
              <a:rPr lang="en-US" sz="2800" dirty="0"/>
              <a:t>possible </a:t>
            </a:r>
            <a:r>
              <a:rPr lang="en-US" sz="2800" dirty="0" smtClean="0"/>
              <a:t>design failure scenarios related to the main functions of the product, determine the potential causes, and the risk associated with each of those failure modes. </a:t>
            </a:r>
          </a:p>
          <a:p>
            <a:r>
              <a:rPr lang="en-US" sz="2800" dirty="0" smtClean="0"/>
              <a:t>The result is, then, followed </a:t>
            </a:r>
            <a:r>
              <a:rPr lang="en-US" sz="2800" dirty="0"/>
              <a:t>by an action plan to design out </a:t>
            </a:r>
            <a:r>
              <a:rPr lang="en-US" sz="2800" dirty="0" smtClean="0"/>
              <a:t>the high-risk potential </a:t>
            </a:r>
            <a:r>
              <a:rPr lang="en-US" sz="2800" dirty="0"/>
              <a:t>failure </a:t>
            </a:r>
            <a:r>
              <a:rPr lang="en-US" sz="2800" dirty="0" smtClean="0"/>
              <a:t>modes and repetition of the risk assessment process for the modified design plan.</a:t>
            </a:r>
            <a:r>
              <a:rPr lang="en-US" sz="2800" baseline="30000" dirty="0" smtClean="0"/>
              <a:t>[2]</a:t>
            </a:r>
            <a:endParaRPr lang="en-US" sz="2800" baseline="30000" dirty="0"/>
          </a:p>
        </p:txBody>
      </p:sp>
    </p:spTree>
    <p:extLst>
      <p:ext uri="{BB962C8B-B14F-4D97-AF65-F5344CB8AC3E}">
        <p14:creationId xmlns:p14="http://schemas.microsoft.com/office/powerpoint/2010/main" val="388794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DFMEA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 DFMEA, failures are prioritized according </a:t>
            </a:r>
            <a:r>
              <a:rPr lang="en-US" dirty="0" smtClean="0"/>
              <a:t>to </a:t>
            </a:r>
            <a:r>
              <a:rPr lang="en-US" dirty="0"/>
              <a:t>their </a:t>
            </a:r>
          </a:p>
          <a:p>
            <a:pPr lvl="1"/>
            <a:r>
              <a:rPr lang="en-US" sz="3700" dirty="0" smtClean="0"/>
              <a:t>s</a:t>
            </a:r>
            <a:r>
              <a:rPr lang="en-US" dirty="0" smtClean="0"/>
              <a:t>everity of consequences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requency of </a:t>
            </a:r>
            <a:r>
              <a:rPr lang="en-US" sz="4200" dirty="0" smtClean="0"/>
              <a:t>o</a:t>
            </a:r>
            <a:r>
              <a:rPr lang="en-US" dirty="0" smtClean="0"/>
              <a:t>ccurrence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ase of </a:t>
            </a:r>
            <a:r>
              <a:rPr lang="en-US" sz="4200" dirty="0" smtClean="0"/>
              <a:t>D</a:t>
            </a:r>
            <a:r>
              <a:rPr lang="en-US" dirty="0" smtClean="0"/>
              <a:t>etection</a:t>
            </a:r>
          </a:p>
          <a:p>
            <a:pPr marL="457200" lvl="1" indent="0">
              <a:buNone/>
            </a:pPr>
            <a:r>
              <a:rPr lang="en-US" sz="3200" dirty="0" smtClean="0"/>
              <a:t>each </a:t>
            </a:r>
            <a:r>
              <a:rPr lang="en-US" sz="3200" dirty="0"/>
              <a:t>ranked in a 1-10 scale</a:t>
            </a:r>
            <a:r>
              <a:rPr lang="en-US" sz="3200" dirty="0" smtClean="0"/>
              <a:t>.</a:t>
            </a:r>
            <a:r>
              <a:rPr lang="en-US" sz="3200" baseline="30000" dirty="0" smtClean="0"/>
              <a:t>[2]</a:t>
            </a:r>
            <a:endParaRPr lang="en-US" sz="3200" baseline="30000" dirty="0"/>
          </a:p>
          <a:p>
            <a:pPr marL="57150" indent="0">
              <a:buNone/>
            </a:pPr>
            <a:endParaRPr lang="en-US" dirty="0" smtClean="0"/>
          </a:p>
          <a:p>
            <a:pPr>
              <a:spcBef>
                <a:spcPts val="0"/>
              </a:spcBef>
              <a:defRPr/>
            </a:pPr>
            <a:r>
              <a:rPr lang="en-US" dirty="0"/>
              <a:t>T</a:t>
            </a:r>
            <a:r>
              <a:rPr lang="en-US" dirty="0" smtClean="0"/>
              <a:t>he overall risk of a failure mode is, then, quantified  using Risk Priority Number (RPN) obtained by multiplying the three numbers assigned together.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failure </a:t>
            </a:r>
            <a:r>
              <a:rPr lang="en-US" dirty="0" smtClean="0"/>
              <a:t>modes </a:t>
            </a:r>
            <a:r>
              <a:rPr lang="en-US" dirty="0"/>
              <a:t>with the highest scores should </a:t>
            </a:r>
            <a:r>
              <a:rPr lang="en-US" dirty="0" smtClean="0"/>
              <a:t>be </a:t>
            </a:r>
            <a:r>
              <a:rPr lang="en-US" dirty="0"/>
              <a:t>addressed through product redesign.</a:t>
            </a: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429000" y="46114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RPN = S × O × 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Safety Concerns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 smtClean="0"/>
                  <a:t>Batteries have the potential to be dangerous if they are not carefully designed or if they are abused.</a:t>
                </a:r>
              </a:p>
              <a:p>
                <a:endParaRPr lang="en-US" sz="2800" dirty="0" smtClean="0"/>
              </a:p>
              <a:p>
                <a:r>
                  <a:rPr lang="en-US" sz="2800" dirty="0"/>
                  <a:t>For a fully charged Li-ion cell modeled in Lesson 2: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𝐸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80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800" i="1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>
                              <a:latin typeface="Cambria Math"/>
                            </a:rPr>
                            <m:t>2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800">
                              <a:latin typeface="Cambria Math"/>
                            </a:rPr>
                            <m:t>3600</m:t>
                          </m:r>
                        </m:e>
                      </m:d>
                      <m:r>
                        <a:rPr lang="en-US" sz="28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3.6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/>
                        </a:rPr>
                        <m:t>=46</m:t>
                      </m:r>
                      <m:r>
                        <a:rPr lang="en-US" sz="2800" b="0" i="1" smtClean="0">
                          <a:latin typeface="Cambria Math"/>
                        </a:rPr>
                        <m:t>,</m:t>
                      </m:r>
                      <m:r>
                        <a:rPr lang="en-US" sz="2800" i="1">
                          <a:latin typeface="Cambria Math"/>
                        </a:rPr>
                        <m:t>656 </m:t>
                      </m:r>
                      <m:r>
                        <a:rPr lang="en-US" sz="2800" i="1">
                          <a:latin typeface="Cambria Math"/>
                        </a:rPr>
                        <m:t>𝐽</m:t>
                      </m:r>
                    </m:oMath>
                  </m:oMathPara>
                </a14:m>
                <a:endParaRPr lang="en-US" sz="2800" dirty="0" smtClean="0"/>
              </a:p>
              <a:p>
                <a:pPr marL="0" indent="0">
                  <a:buNone/>
                </a:pPr>
                <a:endParaRPr lang="en-US" sz="2800" dirty="0" smtClean="0"/>
              </a:p>
              <a:p>
                <a:r>
                  <a:rPr lang="en-US" sz="2800" dirty="0" smtClean="0"/>
                  <a:t>The electrical energy density of a Li-ion cell is roughly 15% of that of common explosives such as TNT!</a:t>
                </a:r>
                <a:r>
                  <a:rPr lang="en-US" sz="2800" baseline="30000" dirty="0" smtClean="0"/>
                  <a:t>[1]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259" t="-1213" r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7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Battery Safety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There are many possible scenarios in which a battery cell could fail.</a:t>
            </a:r>
          </a:p>
          <a:p>
            <a:r>
              <a:rPr lang="en-US" dirty="0"/>
              <a:t>The most important events we need to protect our cell from are:</a:t>
            </a:r>
          </a:p>
          <a:p>
            <a:pPr lvl="1"/>
            <a:r>
              <a:rPr lang="en-US" dirty="0"/>
              <a:t>Over voltage</a:t>
            </a:r>
          </a:p>
          <a:p>
            <a:pPr lvl="1"/>
            <a:r>
              <a:rPr lang="en-US" dirty="0"/>
              <a:t>Under voltage</a:t>
            </a:r>
          </a:p>
          <a:p>
            <a:pPr lvl="1"/>
            <a:r>
              <a:rPr lang="en-US" dirty="0"/>
              <a:t>High/Low ambient  temperature</a:t>
            </a:r>
          </a:p>
          <a:p>
            <a:pPr lvl="1"/>
            <a:r>
              <a:rPr lang="en-US" dirty="0"/>
              <a:t>Excessive current during charge or discharge</a:t>
            </a:r>
          </a:p>
          <a:p>
            <a:pPr lvl="1"/>
            <a:r>
              <a:rPr lang="en-US" dirty="0"/>
              <a:t>Physical abuse</a:t>
            </a:r>
          </a:p>
          <a:p>
            <a:pPr lvl="1"/>
            <a:r>
              <a:rPr lang="en-US" dirty="0"/>
              <a:t>Short circuit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9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DFMEA Chart for a Cell Safety Plan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954036"/>
              </p:ext>
            </p:extLst>
          </p:nvPr>
        </p:nvGraphicFramePr>
        <p:xfrm>
          <a:off x="914400" y="1290746"/>
          <a:ext cx="7543800" cy="5186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099"/>
                <a:gridCol w="1466236"/>
                <a:gridCol w="1045675"/>
                <a:gridCol w="821602"/>
                <a:gridCol w="937788"/>
                <a:gridCol w="854798"/>
                <a:gridCol w="821602"/>
              </a:tblGrid>
              <a:tr h="45136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Functions</a:t>
                      </a:r>
                      <a:endParaRPr lang="en-US" sz="1300" dirty="0"/>
                    </a:p>
                  </a:txBody>
                  <a:tcPr marL="64248" marR="64248" marT="32123" marB="321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Potential Failure</a:t>
                      </a:r>
                      <a:r>
                        <a:rPr lang="en-US" sz="1300" baseline="0" dirty="0" smtClean="0"/>
                        <a:t> Modes</a:t>
                      </a:r>
                      <a:endParaRPr lang="en-US" sz="1300" dirty="0"/>
                    </a:p>
                  </a:txBody>
                  <a:tcPr marL="64248" marR="64248" marT="32123" marB="321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Potential Effects</a:t>
                      </a:r>
                      <a:endParaRPr lang="en-US" sz="1300" dirty="0"/>
                    </a:p>
                  </a:txBody>
                  <a:tcPr marL="64248" marR="64248" marT="32123" marB="321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Severity</a:t>
                      </a:r>
                      <a:endParaRPr lang="en-US" sz="1300" dirty="0"/>
                    </a:p>
                  </a:txBody>
                  <a:tcPr marL="64248" marR="64248" marT="32123" marB="321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Occurrence</a:t>
                      </a:r>
                      <a:endParaRPr lang="en-US" sz="1300" dirty="0"/>
                    </a:p>
                  </a:txBody>
                  <a:tcPr marL="64248" marR="64248" marT="32123" marB="321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Detection</a:t>
                      </a:r>
                      <a:endParaRPr lang="en-US" sz="1300" dirty="0"/>
                    </a:p>
                  </a:txBody>
                  <a:tcPr marL="64248" marR="64248" marT="32123" marB="321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RPN</a:t>
                      </a:r>
                      <a:endParaRPr lang="en-US" sz="1300" dirty="0"/>
                    </a:p>
                  </a:txBody>
                  <a:tcPr marL="64248" marR="64248" marT="32123" marB="32123"/>
                </a:tc>
              </a:tr>
              <a:tr h="451367">
                <a:tc row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Terminal voltage</a:t>
                      </a:r>
                      <a:r>
                        <a:rPr lang="en-US" sz="1300" baseline="0" dirty="0" smtClean="0"/>
                        <a:t> of the cell is maintained within a specific operational range.</a:t>
                      </a:r>
                      <a:endParaRPr lang="en-US" sz="1300" dirty="0"/>
                    </a:p>
                  </a:txBody>
                  <a:tcPr marL="64248" marR="64248" marT="32123" marB="32123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Over Voltage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Over</a:t>
                      </a:r>
                      <a:r>
                        <a:rPr lang="en-US" sz="1300" baseline="0" dirty="0" smtClean="0"/>
                        <a:t>heating/ Gassing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108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</a:tr>
              <a:tr h="774132"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70089" marR="70089" marT="35043" marB="350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Under</a:t>
                      </a:r>
                      <a:r>
                        <a:rPr lang="en-US" sz="1300" baseline="0" dirty="0" smtClean="0"/>
                        <a:t> V</a:t>
                      </a:r>
                      <a:r>
                        <a:rPr lang="en-US" sz="1300" dirty="0" smtClean="0"/>
                        <a:t>oltage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Anode dissolution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90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</a:tr>
              <a:tr h="451367">
                <a:tc row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The</a:t>
                      </a:r>
                      <a:r>
                        <a:rPr lang="en-US" sz="1300" baseline="0" dirty="0" smtClean="0"/>
                        <a:t> cell operates in its desirable temperature range.</a:t>
                      </a:r>
                      <a:endParaRPr lang="en-US" sz="1300" dirty="0"/>
                    </a:p>
                  </a:txBody>
                  <a:tcPr marL="64248" marR="64248" marT="32123" marB="32123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Over</a:t>
                      </a:r>
                      <a:r>
                        <a:rPr lang="en-US" sz="1300" baseline="0" dirty="0" smtClean="0"/>
                        <a:t> Temperature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SEI layer</a:t>
                      </a:r>
                      <a:r>
                        <a:rPr lang="en-US" sz="1300" baseline="0" dirty="0" smtClean="0"/>
                        <a:t> break down</a:t>
                      </a:r>
                      <a:endParaRPr lang="en-US" sz="1300" dirty="0" smtClean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72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</a:tr>
              <a:tr h="839761"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70089" marR="70089" marT="35043" marB="350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Low</a:t>
                      </a:r>
                      <a:r>
                        <a:rPr lang="en-US" sz="1300" baseline="0" dirty="0" smtClean="0"/>
                        <a:t> Temperature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Lithium plating</a:t>
                      </a: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 Capacity loss</a:t>
                      </a:r>
                    </a:p>
                    <a:p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</a:tr>
              <a:tr h="839761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The amount of charge entering</a:t>
                      </a:r>
                      <a:r>
                        <a:rPr lang="en-US" sz="1300" baseline="0" dirty="0" smtClean="0"/>
                        <a:t> or leaving the cell is limited.</a:t>
                      </a:r>
                      <a:endParaRPr lang="en-US" sz="1300" dirty="0"/>
                    </a:p>
                  </a:txBody>
                  <a:tcPr marL="64248" marR="64248" marT="32123" marB="32123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Over Current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Overheating/Lithium plating/Capacity loss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144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</a:tr>
              <a:tr h="645564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The cell is protected</a:t>
                      </a:r>
                      <a:r>
                        <a:rPr lang="en-US" sz="1300" baseline="0" dirty="0" smtClean="0"/>
                        <a:t> against physical abuse.</a:t>
                      </a:r>
                      <a:endParaRPr lang="en-US" sz="1300" dirty="0"/>
                    </a:p>
                  </a:txBody>
                  <a:tcPr marL="64248" marR="64248" marT="32123" marB="32123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Physical Damage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Short circuit/ Pressure build up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90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</a:tr>
              <a:tr h="645564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Cell are</a:t>
                      </a:r>
                      <a:r>
                        <a:rPr lang="en-US" sz="1300" baseline="0" dirty="0" smtClean="0"/>
                        <a:t> made</a:t>
                      </a:r>
                      <a:r>
                        <a:rPr lang="en-US" sz="1300" dirty="0" smtClean="0"/>
                        <a:t> internally stable</a:t>
                      </a:r>
                      <a:r>
                        <a:rPr lang="en-US" sz="1300" baseline="0" dirty="0" smtClean="0"/>
                        <a:t> and safe.</a:t>
                      </a:r>
                      <a:endParaRPr lang="en-US" sz="1300" dirty="0"/>
                    </a:p>
                  </a:txBody>
                  <a:tcPr marL="64248" marR="64248" marT="32123" marB="32123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Internal</a:t>
                      </a:r>
                      <a:r>
                        <a:rPr lang="en-US" sz="1300" baseline="0" dirty="0" smtClean="0"/>
                        <a:t>  Short Circuit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Overheating/Thermal runaway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162</a:t>
                      </a:r>
                      <a:endParaRPr lang="en-US" sz="1300" dirty="0"/>
                    </a:p>
                  </a:txBody>
                  <a:tcPr marL="64248" marR="64248" marT="32123" marB="3212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57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Protection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Battery Management System (BMS) monitors the key parameters of the pack including cell voltage, current and temperature. 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These data are used to trigger the safety protection devices such alarms, and switches to keep the battery operation within the design limits. </a:t>
            </a:r>
          </a:p>
          <a:p>
            <a:pPr marL="0" lvl="0" indent="0">
              <a:buNone/>
            </a:pPr>
            <a:endParaRPr lang="en-US" dirty="0" smtClean="0">
              <a:solidFill>
                <a:prstClr val="black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prstClr val="black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197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Protection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Mitigation actions are taken when each of these events is detected:</a:t>
            </a:r>
          </a:p>
          <a:p>
            <a:r>
              <a:rPr lang="en-US" dirty="0" smtClean="0"/>
              <a:t>Over Voltage</a:t>
            </a:r>
            <a:endParaRPr lang="en-US" dirty="0"/>
          </a:p>
          <a:p>
            <a:pPr lvl="1"/>
            <a:r>
              <a:rPr lang="en-US" dirty="0"/>
              <a:t>Cut off the charger current.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Under </a:t>
            </a:r>
            <a:r>
              <a:rPr lang="en-US" dirty="0" smtClean="0">
                <a:solidFill>
                  <a:prstClr val="black"/>
                </a:solidFill>
              </a:rPr>
              <a:t>Voltage</a:t>
            </a:r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dirty="0">
                <a:solidFill>
                  <a:prstClr val="black"/>
                </a:solidFill>
              </a:rPr>
              <a:t>Disconnect the </a:t>
            </a:r>
            <a:r>
              <a:rPr lang="en-US" dirty="0" smtClean="0">
                <a:solidFill>
                  <a:prstClr val="black"/>
                </a:solidFill>
              </a:rPr>
              <a:t>pack </a:t>
            </a:r>
            <a:r>
              <a:rPr lang="en-US" dirty="0">
                <a:solidFill>
                  <a:prstClr val="black"/>
                </a:solidFill>
              </a:rPr>
              <a:t>from the load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Over/Under Temperature</a:t>
            </a:r>
          </a:p>
          <a:p>
            <a:pPr lvl="1"/>
            <a:r>
              <a:rPr lang="en-US" dirty="0"/>
              <a:t>Thermistors are circuit devices whose resistance varies with </a:t>
            </a:r>
            <a:r>
              <a:rPr lang="en-US" dirty="0" smtClean="0"/>
              <a:t>temperature.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They can be used as temperature sensors or even thermal fuses.</a:t>
            </a:r>
          </a:p>
          <a:p>
            <a:r>
              <a:rPr lang="en-US" dirty="0" smtClean="0"/>
              <a:t>Over Current</a:t>
            </a:r>
          </a:p>
          <a:p>
            <a:pPr lvl="1"/>
            <a:r>
              <a:rPr lang="en-US" dirty="0" smtClean="0"/>
              <a:t>FET switches are used to break the current path.</a:t>
            </a:r>
            <a:r>
              <a:rPr lang="en-US" baseline="30000" dirty="0" smtClean="0"/>
              <a:t>[1]</a:t>
            </a:r>
            <a:endParaRPr lang="en-US" baseline="30000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97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</TotalTime>
  <Words>623</Words>
  <Application>Microsoft Office PowerPoint</Application>
  <PresentationFormat>On-screen Show (4:3)</PresentationFormat>
  <Paragraphs>139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1_Office Theme</vt:lpstr>
      <vt:lpstr>PowerPoint Presentation</vt:lpstr>
      <vt:lpstr>PowerPoint Presentation</vt:lpstr>
      <vt:lpstr>DFMEA</vt:lpstr>
      <vt:lpstr>DFMEA</vt:lpstr>
      <vt:lpstr>Battery Safety Concerns</vt:lpstr>
      <vt:lpstr>Battery Safety Concerns</vt:lpstr>
      <vt:lpstr>DFMEA Chart for a Cell Safety Plan</vt:lpstr>
      <vt:lpstr>Cell Protection Plans</vt:lpstr>
      <vt:lpstr>Cell Protection Plans</vt:lpstr>
      <vt:lpstr>Cell Protection Plans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51</cp:revision>
  <dcterms:created xsi:type="dcterms:W3CDTF">2013-04-17T22:58:01Z</dcterms:created>
  <dcterms:modified xsi:type="dcterms:W3CDTF">2014-08-28T23:16:03Z</dcterms:modified>
</cp:coreProperties>
</file>